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0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219FD2-4948-4C6B-BE54-AD1465BB9760}">
          <p14:sldIdLst>
            <p14:sldId id="258"/>
            <p14:sldId id="259"/>
            <p14:sldId id="260"/>
            <p14:sldId id="261"/>
          </p14:sldIdLst>
        </p14:section>
        <p14:section name="Summary Section" id="{9F71C375-6121-432B-A35E-6DC63E95DA51}">
          <p14:sldIdLst>
            <p14:sldId id="262"/>
          </p14:sldIdLst>
        </p14:section>
        <p14:section name="Section 1" id="{83C82F22-3215-467B-BE6F-2CBC5B147566}">
          <p14:sldIdLst>
            <p14:sldId id="263"/>
          </p14:sldIdLst>
        </p14:section>
        <p14:section name="Section 2" id="{32A4F9C1-F735-4399-B4FF-002C2E18EDEF}">
          <p14:sldIdLst>
            <p14:sldId id="264"/>
          </p14:sldIdLst>
        </p14:section>
        <p14:section name="Section 3" id="{462B2CEF-8213-4619-ACED-BC0F937D4A60}">
          <p14:sldIdLst>
            <p14:sldId id="265"/>
            <p14:sldId id="266"/>
            <p14:sldId id="269"/>
            <p14:sldId id="270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CAC3"/>
    <a:srgbClr val="262626"/>
    <a:srgbClr val="EDEDED"/>
    <a:srgbClr val="9DC3E6"/>
    <a:srgbClr val="FEFEFE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DF98-F3D7-15B8-D68C-08A0FE251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D2DD1-CD27-4895-A3FD-FB120C948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16C01-D419-9882-459E-4EB32B72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0E6CC-1FB0-6976-F9DB-30B46838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C9D4-A8D8-FA49-9C64-0C17E870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3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E84A-D091-2354-6393-8AA6C548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1D215-DEE5-DBC5-1634-CBD7CF6EE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6C2BD-904E-6921-CEE0-AE881EBD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DFE8-3577-8D75-6447-F3F563FA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16ECC-3184-63E0-9FDF-A7F9F967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E7CE4-CF01-7F0B-F804-EDD90A016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1C3BE-EA1D-1751-6AC1-032B9729B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F1610-FE1F-DDCA-5144-FC0D8530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FF0F6-A469-5A3C-EDC3-EBBE9B5B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C44D4-006D-53F3-3F23-A750985C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8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154B-7FDE-9A6D-2B2D-6B10290C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A3F1-1EDF-0AE6-2E38-5E8CA3E03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AA926-DF99-AEE7-B5D5-6C1E5BD3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1CBC-4C8D-7894-77D6-94E01D8F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DD7E6-73E5-CA59-2866-3F8D2E11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0DDF-BE6D-FBAD-467A-13F03530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FA903-B1B1-770F-F719-FE95E750A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F857-B119-DC2D-E506-62D83BDE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EC774-F84E-4042-43E1-AD9C16C8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E9C11-5961-8B43-8955-F36CCD0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9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1A25-7E5A-11C8-366A-6CED94BA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A75A1-482F-761E-0D20-D5A2169CC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8D327-7267-0515-3931-978161137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552BC-2FA9-66C0-10CB-C0C73914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EA759-7AE3-E3E6-FFEB-E4E0A95E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799C6-4B4E-B0AA-FEA5-240FDCCD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4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451E-61A8-0E77-48E9-8D1948EA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AF27C-F26E-D8DE-EB3E-06DB7B6A2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7144B-3FFF-30EF-A25A-058CBD2C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468A4-2747-DEF3-8F01-1C16D4DC2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99BA8-A60E-0B3F-C1F6-73B35F2F8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FE21A-CBE4-EB2E-823D-0E7E54CC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0122B-F4A4-F0D2-7423-0F6ECC9B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62578-45D9-4B62-79D6-E2ABFC9F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8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F985-C6BC-9D1C-5CEC-64C79F8E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93630-25B4-EC7D-0AA6-6F3B152F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1BA0B-A1EA-57FE-3058-907728D8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52ED2-17BF-F90E-1A0A-E928F81D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8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378FB-C2F2-2A9F-AB01-544A1423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DDA72-D363-AF91-E1D1-FF61A761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EE894-A5FB-21BB-2C3E-E549E268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9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27D4-6891-4BA5-056D-BB868448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25677-806D-8C6D-003E-B6CB4C98D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A2001-CB62-EC0F-71EE-D1946B90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C6649-A992-4603-6274-ECEBF5AE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1C348-2076-314A-E99F-2CFEBDDE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39608-E190-54B6-4132-CB8967F3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BC59-F2B1-F9F2-A634-2606421F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71C75-4FE5-321F-CD28-6372369BF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7D031-940E-24CC-BE6D-921C2BD43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EB8CE-F9E6-5977-AE19-30F52C8E1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0F17D-429A-CEE6-BDB0-EC4E3311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07224-1395-AADA-B5F7-ED0192DB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4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A024FA-4B26-294A-96DF-C84A0BB6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07CA-60F8-2D7D-7097-6E86B7FFF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305C0-BA1A-07A0-848B-C47B653C4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3FCCB-0213-4233-A1E5-84EF59103497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362A6-577C-06E5-E0D5-F19672C1E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37D67-0743-3393-AFD3-A65EE8078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96303-14A7-4979-93CE-6A498B8A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17/06/relationships/model3d" Target="../media/model3d6.glb"/><Relationship Id="rId3" Type="http://schemas.openxmlformats.org/officeDocument/2006/relationships/image" Target="../media/image1.png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7.pn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44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17/06/relationships/model3d" Target="../media/model3d6.glb"/><Relationship Id="rId3" Type="http://schemas.openxmlformats.org/officeDocument/2006/relationships/image" Target="../media/image8.png"/><Relationship Id="rId7" Type="http://schemas.microsoft.com/office/2017/06/relationships/model3d" Target="../media/model3d3.glb"/><Relationship Id="rId12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17/06/relationships/model3d" Target="../media/model3d5.glb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17/06/relationships/model3d" Target="../media/model3d6.glb"/><Relationship Id="rId3" Type="http://schemas.openxmlformats.org/officeDocument/2006/relationships/image" Target="../media/image16.png"/><Relationship Id="rId7" Type="http://schemas.microsoft.com/office/2017/06/relationships/model3d" Target="../media/model3d3.glb"/><Relationship Id="rId12" Type="http://schemas.openxmlformats.org/officeDocument/2006/relationships/image" Target="../media/image20.png"/><Relationship Id="rId2" Type="http://schemas.microsoft.com/office/2017/06/relationships/model3d" Target="../media/model3d1.glb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17/06/relationships/model3d" Target="../media/model3d5.glb"/><Relationship Id="rId5" Type="http://schemas.openxmlformats.org/officeDocument/2006/relationships/image" Target="../media/image17.png"/><Relationship Id="rId1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17/06/relationships/model3d" Target="../media/model3d2.glb"/><Relationship Id="rId9" Type="http://schemas.microsoft.com/office/2017/06/relationships/model3d" Target="../media/model3d4.glb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slide" Target="slide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7868229"/>
                  </p:ext>
                </p:extLst>
              </p:nvPr>
            </p:nvGraphicFramePr>
            <p:xfrm>
              <a:off x="611549" y="2369669"/>
              <a:ext cx="1248811" cy="137085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8811" cy="137085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5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549" y="2369669"/>
                <a:ext cx="1248811" cy="137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56545"/>
                  </p:ext>
                </p:extLst>
              </p:nvPr>
            </p:nvGraphicFramePr>
            <p:xfrm rot="2668890">
              <a:off x="1059107" y="5246863"/>
              <a:ext cx="1302854" cy="1347780"/>
            </p:xfrm>
            <a:graphic>
              <a:graphicData uri="http://schemas.microsoft.com/office/drawing/2017/model3d">
                <am3d:model3d r:embed="rId4">
                  <am3d:spPr>
                    <a:xfrm rot="2668890">
                      <a:off x="0" y="0"/>
                      <a:ext cx="1302854" cy="1347780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1159622" ay="1649874" az="5519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19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68890">
                <a:off x="1059107" y="5246863"/>
                <a:ext cx="1302854" cy="13477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0" y="-68519"/>
            <a:ext cx="12192000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11500" b="1" spc="600" dirty="0">
                <a:solidFill>
                  <a:srgbClr val="7ACAC3"/>
                </a:solidFill>
              </a:rPr>
              <a:t>GENDER SHADES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9417F-0351-D090-56BC-F29875D6B6B7}"/>
              </a:ext>
            </a:extLst>
          </p:cNvPr>
          <p:cNvSpPr txBox="1"/>
          <p:nvPr/>
        </p:nvSpPr>
        <p:spPr>
          <a:xfrm>
            <a:off x="56906" y="1504622"/>
            <a:ext cx="11861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tos Display" panose="020B0004020202020204" pitchFamily="34" charset="0"/>
              </a:rPr>
              <a:t>Intersectional Accuracy Disparities in Commercial Gender Classification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1030" name="Picture 6" descr="Face to Face:Building Trust through Accurate Facial Recognition -  Innovatrics">
            <a:extLst>
              <a:ext uri="{FF2B5EF4-FFF2-40B4-BE49-F238E27FC236}">
                <a16:creationId xmlns:a16="http://schemas.microsoft.com/office/drawing/2014/main" id="{2C1871AD-AFA0-2565-844C-9699E26A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60" y="2348911"/>
            <a:ext cx="8945880" cy="43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28595119"/>
                  </p:ext>
                </p:extLst>
              </p:nvPr>
            </p:nvGraphicFramePr>
            <p:xfrm rot="10800000">
              <a:off x="1287394" y="6001091"/>
              <a:ext cx="2208160" cy="1774692"/>
            </p:xfrm>
            <a:graphic>
              <a:graphicData uri="http://schemas.microsoft.com/office/drawing/2017/model3d">
                <am3d:model3d r:embed="rId7">
                  <am3d:spPr>
                    <a:xfrm rot="10800000">
                      <a:off x="0" y="0"/>
                      <a:ext cx="2208160" cy="1774692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5393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1287394" y="6001091"/>
                <a:ext cx="2208160" cy="177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70255730"/>
                  </p:ext>
                </p:extLst>
              </p:nvPr>
            </p:nvGraphicFramePr>
            <p:xfrm>
              <a:off x="10450568" y="2248362"/>
              <a:ext cx="1350763" cy="112911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50763" cy="1129113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15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50568" y="2248362"/>
                <a:ext cx="1350763" cy="112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5045225"/>
                  </p:ext>
                </p:extLst>
              </p:nvPr>
            </p:nvGraphicFramePr>
            <p:xfrm>
              <a:off x="10600848" y="5123376"/>
              <a:ext cx="1353642" cy="139053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353642" cy="1390534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5570089" ay="-633089" az="-449222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52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00848" y="5123376"/>
                <a:ext cx="1353642" cy="1390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727936"/>
                  </p:ext>
                </p:extLst>
              </p:nvPr>
            </p:nvGraphicFramePr>
            <p:xfrm>
              <a:off x="11125949" y="2193704"/>
              <a:ext cx="842463" cy="86139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842463" cy="86139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7061" ay="3035814" az="657588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429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25949" y="2193704"/>
                <a:ext cx="842463" cy="861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665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B5974E-7DB3-8E0B-ACD9-91521C10CD24}"/>
              </a:ext>
            </a:extLst>
          </p:cNvPr>
          <p:cNvSpPr txBox="1"/>
          <p:nvPr/>
        </p:nvSpPr>
        <p:spPr>
          <a:xfrm>
            <a:off x="6234609" y="1734447"/>
            <a:ext cx="3191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Racial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929F-1D54-69E7-3B75-FB890AB742AE}"/>
              </a:ext>
            </a:extLst>
          </p:cNvPr>
          <p:cNvSpPr txBox="1"/>
          <p:nvPr/>
        </p:nvSpPr>
        <p:spPr>
          <a:xfrm>
            <a:off x="6096000" y="2447881"/>
            <a:ext cx="5529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 better on lighter subjects than darker subjects in PPB.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</a:t>
            </a:r>
            <a:r>
              <a:rPr lang="en-US" dirty="0"/>
              <a:t> achieves the best result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rates of 12.9% on darker subjects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0.7% on lighter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darker subjects, IBM achieves the worst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 of 22.4%.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is nearly 7 times higher than the IBM error rate on lighter 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A6C16-B0D8-4888-1C90-F6CB0DDD610C}"/>
              </a:ext>
            </a:extLst>
          </p:cNvPr>
          <p:cNvSpPr txBox="1"/>
          <p:nvPr/>
        </p:nvSpPr>
        <p:spPr>
          <a:xfrm>
            <a:off x="320040" y="1965280"/>
            <a:ext cx="319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Gender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Findings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185E4-6030-2448-73AD-9B121C2D4E1B}"/>
              </a:ext>
            </a:extLst>
          </p:cNvPr>
          <p:cNvSpPr txBox="1"/>
          <p:nvPr/>
        </p:nvSpPr>
        <p:spPr>
          <a:xfrm>
            <a:off x="358623" y="2606040"/>
            <a:ext cx="5289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between female and male classification error rates range from 8.1% to 20.6%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and IBM: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FPR for males are triple or more than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 for males is 30x of females with the Face++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performed best for lighter individuals and males overall.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0DDCC-7495-4E61-D4E4-871142B40A9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40467" y="877512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4400" b="1" spc="600" dirty="0">
                <a:solidFill>
                  <a:srgbClr val="7ACAC3"/>
                </a:solidFill>
              </a:rPr>
              <a:t>Results</a:t>
            </a:r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8A9FC-D535-ECAE-11D1-8E87F9C8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1" y="1860141"/>
            <a:ext cx="2522439" cy="322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86D7CC-F63D-FEB9-B551-A3BA3302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87" y="1879192"/>
            <a:ext cx="1615580" cy="3185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73790C-FD06-FA5C-6C0C-63008DF2228E}"/>
              </a:ext>
            </a:extLst>
          </p:cNvPr>
          <p:cNvSpPr txBox="1"/>
          <p:nvPr/>
        </p:nvSpPr>
        <p:spPr>
          <a:xfrm>
            <a:off x="13003485" y="1846886"/>
            <a:ext cx="4036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Intersectional Findings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99326-33D3-4BED-A9FB-27797DDA846A}"/>
              </a:ext>
            </a:extLst>
          </p:cNvPr>
          <p:cNvSpPr txBox="1"/>
          <p:nvPr/>
        </p:nvSpPr>
        <p:spPr>
          <a:xfrm>
            <a:off x="12864876" y="2560320"/>
            <a:ext cx="5529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females the largest misclassified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21.% of PPB data,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61.0% to 72.4%  classification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males 30.3% of the benchmark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0.0% to 2.4% of the total errors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 worse on darker females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Face++ is flawless on lighter 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IBM performs best on lighter females</a:t>
            </a:r>
          </a:p>
        </p:txBody>
      </p:sp>
    </p:spTree>
    <p:extLst>
      <p:ext uri="{BB962C8B-B14F-4D97-AF65-F5344CB8AC3E}">
        <p14:creationId xmlns:p14="http://schemas.microsoft.com/office/powerpoint/2010/main" val="7470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B5974E-7DB3-8E0B-ACD9-91521C10CD24}"/>
              </a:ext>
            </a:extLst>
          </p:cNvPr>
          <p:cNvSpPr txBox="1"/>
          <p:nvPr/>
        </p:nvSpPr>
        <p:spPr>
          <a:xfrm>
            <a:off x="-3621536" y="1734447"/>
            <a:ext cx="3191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Racial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929F-1D54-69E7-3B75-FB890AB742AE}"/>
              </a:ext>
            </a:extLst>
          </p:cNvPr>
          <p:cNvSpPr txBox="1"/>
          <p:nvPr/>
        </p:nvSpPr>
        <p:spPr>
          <a:xfrm>
            <a:off x="-5719807" y="2425888"/>
            <a:ext cx="5529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 better on lighter subjects than darker subjects in PPB.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</a:t>
            </a:r>
            <a:r>
              <a:rPr lang="en-US" dirty="0"/>
              <a:t> achieves the best result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rates of 12.9% on darker subjects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0.7% on lighter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darker subjects, IBM achieves the worst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 of 22.4%.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is nearly 7 times higher than the IBM error rate on lighter 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A6C16-B0D8-4888-1C90-F6CB0DDD610C}"/>
              </a:ext>
            </a:extLst>
          </p:cNvPr>
          <p:cNvSpPr txBox="1"/>
          <p:nvPr/>
        </p:nvSpPr>
        <p:spPr>
          <a:xfrm>
            <a:off x="-3537233" y="1965280"/>
            <a:ext cx="319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Gender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Findings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185E4-6030-2448-73AD-9B121C2D4E1B}"/>
              </a:ext>
            </a:extLst>
          </p:cNvPr>
          <p:cNvSpPr txBox="1"/>
          <p:nvPr/>
        </p:nvSpPr>
        <p:spPr>
          <a:xfrm>
            <a:off x="-5753983" y="2643344"/>
            <a:ext cx="5289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between female and male classification error rates range from 8.1% to 20.6%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and IBM: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FPR for males are triple or more than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 for males is 30x of females with the Face++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performed best for lighter individuals and males overall.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0DDCC-7495-4E61-D4E4-871142B40A9D}"/>
              </a:ext>
            </a:extLst>
          </p:cNvPr>
          <p:cNvSpPr/>
          <p:nvPr/>
        </p:nvSpPr>
        <p:spPr>
          <a:xfrm>
            <a:off x="0" y="-12379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3790C-FD06-FA5C-6C0C-63008DF2228E}"/>
              </a:ext>
            </a:extLst>
          </p:cNvPr>
          <p:cNvSpPr txBox="1"/>
          <p:nvPr/>
        </p:nvSpPr>
        <p:spPr>
          <a:xfrm>
            <a:off x="6193298" y="1892606"/>
            <a:ext cx="4036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Intersectional Findings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99326-33D3-4BED-A9FB-27797DDA846A}"/>
              </a:ext>
            </a:extLst>
          </p:cNvPr>
          <p:cNvSpPr txBox="1"/>
          <p:nvPr/>
        </p:nvSpPr>
        <p:spPr>
          <a:xfrm>
            <a:off x="6054689" y="2606040"/>
            <a:ext cx="5529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females the largest misclassified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21.% of PPB data,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61.0% to 72.4%  classification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males 30.3% of the benchmark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0.0% to 2.4% of the total errors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 worse on darker females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Face++ is flawless on lighter males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IBM performs best on lighter females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A959ED-2B31-1530-31D6-1DE68B68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87" y="2604983"/>
            <a:ext cx="5003900" cy="1572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A180A-0005-400B-13A7-656A98E6AC0E}"/>
              </a:ext>
            </a:extLst>
          </p:cNvPr>
          <p:cNvSpPr txBox="1"/>
          <p:nvPr/>
        </p:nvSpPr>
        <p:spPr>
          <a:xfrm>
            <a:off x="640467" y="877512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4400" b="1" spc="600" dirty="0">
                <a:solidFill>
                  <a:srgbClr val="7ACAC3"/>
                </a:solidFill>
              </a:rPr>
              <a:t>Results</a:t>
            </a:r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34EA4F-3785-F92C-BE9A-FF8D42283B3D}"/>
              </a:ext>
            </a:extLst>
          </p:cNvPr>
          <p:cNvSpPr txBox="1"/>
          <p:nvPr/>
        </p:nvSpPr>
        <p:spPr>
          <a:xfrm>
            <a:off x="4478991" y="-781820"/>
            <a:ext cx="342861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01F3B2-E103-55DF-B415-858F78057D69}"/>
              </a:ext>
            </a:extLst>
          </p:cNvPr>
          <p:cNvSpPr/>
          <p:nvPr/>
        </p:nvSpPr>
        <p:spPr>
          <a:xfrm>
            <a:off x="904875" y="6934201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FDC396-EA8C-3EE2-4E63-6549B9A52430}"/>
              </a:ext>
            </a:extLst>
          </p:cNvPr>
          <p:cNvSpPr/>
          <p:nvPr/>
        </p:nvSpPr>
        <p:spPr>
          <a:xfrm>
            <a:off x="8372475" y="6934200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5D32A9-7CE4-F969-8941-361F22C0EE3C}"/>
              </a:ext>
            </a:extLst>
          </p:cNvPr>
          <p:cNvSpPr/>
          <p:nvPr/>
        </p:nvSpPr>
        <p:spPr>
          <a:xfrm>
            <a:off x="4638677" y="6934200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F0020E-F3E3-0F0B-AEC3-D500245682BB}"/>
              </a:ext>
            </a:extLst>
          </p:cNvPr>
          <p:cNvSpPr/>
          <p:nvPr/>
        </p:nvSpPr>
        <p:spPr>
          <a:xfrm>
            <a:off x="9048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3710CF5-31B0-8C5C-5E8D-9784C725CC41}"/>
              </a:ext>
            </a:extLst>
          </p:cNvPr>
          <p:cNvSpPr/>
          <p:nvPr/>
        </p:nvSpPr>
        <p:spPr>
          <a:xfrm>
            <a:off x="46386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DAECD98-0C26-69F4-ED5E-6D4BA7B1B8B2}"/>
              </a:ext>
            </a:extLst>
          </p:cNvPr>
          <p:cNvSpPr/>
          <p:nvPr/>
        </p:nvSpPr>
        <p:spPr>
          <a:xfrm>
            <a:off x="83724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AAF1F0-CEE7-8062-870B-CA9DDF6B9090}"/>
              </a:ext>
            </a:extLst>
          </p:cNvPr>
          <p:cNvSpPr txBox="1"/>
          <p:nvPr/>
        </p:nvSpPr>
        <p:spPr>
          <a:xfrm>
            <a:off x="1054215" y="8861376"/>
            <a:ext cx="2615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labels</a:t>
            </a:r>
          </a:p>
          <a:p>
            <a:endParaRPr lang="en-US" dirty="0"/>
          </a:p>
          <a:p>
            <a:r>
              <a:rPr lang="en-US" dirty="0"/>
              <a:t>Needs to address: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in paper</a:t>
            </a:r>
          </a:p>
        </p:txBody>
      </p:sp>
    </p:spTree>
    <p:extLst>
      <p:ext uri="{BB962C8B-B14F-4D97-AF65-F5344CB8AC3E}">
        <p14:creationId xmlns:p14="http://schemas.microsoft.com/office/powerpoint/2010/main" val="624405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4478991" y="294413"/>
            <a:ext cx="342861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8BA053-397E-99FF-EE17-2E7C3BDC695D}"/>
              </a:ext>
            </a:extLst>
          </p:cNvPr>
          <p:cNvSpPr/>
          <p:nvPr/>
        </p:nvSpPr>
        <p:spPr>
          <a:xfrm>
            <a:off x="904875" y="1857376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759B71-B5BE-CA03-D212-3467087CD8E9}"/>
              </a:ext>
            </a:extLst>
          </p:cNvPr>
          <p:cNvSpPr/>
          <p:nvPr/>
        </p:nvSpPr>
        <p:spPr>
          <a:xfrm>
            <a:off x="8372475" y="6934200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E7CDD7-A80B-09AD-BC92-9DB6E79B62AB}"/>
              </a:ext>
            </a:extLst>
          </p:cNvPr>
          <p:cNvSpPr/>
          <p:nvPr/>
        </p:nvSpPr>
        <p:spPr>
          <a:xfrm>
            <a:off x="4638677" y="6934200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8E1584-F774-A859-5FA9-C3862735F7CD}"/>
              </a:ext>
            </a:extLst>
          </p:cNvPr>
          <p:cNvSpPr/>
          <p:nvPr/>
        </p:nvSpPr>
        <p:spPr>
          <a:xfrm>
            <a:off x="904875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29AC297-9A9B-1AD9-6347-6EEC9874A414}"/>
              </a:ext>
            </a:extLst>
          </p:cNvPr>
          <p:cNvSpPr/>
          <p:nvPr/>
        </p:nvSpPr>
        <p:spPr>
          <a:xfrm>
            <a:off x="46386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374863-1F53-DD46-BCDC-8E2832B628F8}"/>
              </a:ext>
            </a:extLst>
          </p:cNvPr>
          <p:cNvSpPr/>
          <p:nvPr/>
        </p:nvSpPr>
        <p:spPr>
          <a:xfrm>
            <a:off x="83724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B3495-726C-5377-CCE6-13CC00460C17}"/>
              </a:ext>
            </a:extLst>
          </p:cNvPr>
          <p:cNvSpPr txBox="1"/>
          <p:nvPr/>
        </p:nvSpPr>
        <p:spPr>
          <a:xfrm>
            <a:off x="1054215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Ethical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Considerations?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02A9F-A751-E3FF-CBFD-FB15B2026D42}"/>
              </a:ext>
            </a:extLst>
          </p:cNvPr>
          <p:cNvSpPr txBox="1"/>
          <p:nvPr/>
        </p:nvSpPr>
        <p:spPr>
          <a:xfrm>
            <a:off x="1054215" y="3668182"/>
            <a:ext cx="2615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Fair, public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labels</a:t>
            </a:r>
          </a:p>
          <a:p>
            <a:endParaRPr lang="en-US" dirty="0"/>
          </a:p>
          <a:p>
            <a:r>
              <a:rPr lang="en-US" dirty="0"/>
              <a:t>Needs to address: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in paper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FFC40A-7687-C026-BFD9-7B618E7913D2}"/>
              </a:ext>
            </a:extLst>
          </p:cNvPr>
          <p:cNvCxnSpPr>
            <a:cxnSpLocks/>
          </p:cNvCxnSpPr>
          <p:nvPr/>
        </p:nvCxnSpPr>
        <p:spPr>
          <a:xfrm>
            <a:off x="1130415" y="4717569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492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4478991" y="294413"/>
            <a:ext cx="342861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8BA053-397E-99FF-EE17-2E7C3BDC695D}"/>
              </a:ext>
            </a:extLst>
          </p:cNvPr>
          <p:cNvSpPr/>
          <p:nvPr/>
        </p:nvSpPr>
        <p:spPr>
          <a:xfrm>
            <a:off x="904875" y="1857376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759B71-B5BE-CA03-D212-3467087CD8E9}"/>
              </a:ext>
            </a:extLst>
          </p:cNvPr>
          <p:cNvSpPr/>
          <p:nvPr/>
        </p:nvSpPr>
        <p:spPr>
          <a:xfrm>
            <a:off x="8372475" y="6934200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E7CDD7-A80B-09AD-BC92-9DB6E79B62AB}"/>
              </a:ext>
            </a:extLst>
          </p:cNvPr>
          <p:cNvSpPr/>
          <p:nvPr/>
        </p:nvSpPr>
        <p:spPr>
          <a:xfrm>
            <a:off x="4638674" y="1857375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8E1584-F774-A859-5FA9-C3862735F7CD}"/>
              </a:ext>
            </a:extLst>
          </p:cNvPr>
          <p:cNvSpPr/>
          <p:nvPr/>
        </p:nvSpPr>
        <p:spPr>
          <a:xfrm>
            <a:off x="904875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29AC297-9A9B-1AD9-6347-6EEC9874A414}"/>
              </a:ext>
            </a:extLst>
          </p:cNvPr>
          <p:cNvSpPr/>
          <p:nvPr/>
        </p:nvSpPr>
        <p:spPr>
          <a:xfrm>
            <a:off x="4638672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374863-1F53-DD46-BCDC-8E2832B628F8}"/>
              </a:ext>
            </a:extLst>
          </p:cNvPr>
          <p:cNvSpPr/>
          <p:nvPr/>
        </p:nvSpPr>
        <p:spPr>
          <a:xfrm>
            <a:off x="8372475" y="85439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B3495-726C-5377-CCE6-13CC00460C17}"/>
              </a:ext>
            </a:extLst>
          </p:cNvPr>
          <p:cNvSpPr txBox="1"/>
          <p:nvPr/>
        </p:nvSpPr>
        <p:spPr>
          <a:xfrm>
            <a:off x="1054215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Ethical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Considerations?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FFC40A-7687-C026-BFD9-7B618E7913D2}"/>
              </a:ext>
            </a:extLst>
          </p:cNvPr>
          <p:cNvCxnSpPr>
            <a:cxnSpLocks/>
          </p:cNvCxnSpPr>
          <p:nvPr/>
        </p:nvCxnSpPr>
        <p:spPr>
          <a:xfrm>
            <a:off x="1130415" y="4717569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1D68E3-40B0-F1FD-2E62-030282F4FFB0}"/>
              </a:ext>
            </a:extLst>
          </p:cNvPr>
          <p:cNvSpPr txBox="1"/>
          <p:nvPr/>
        </p:nvSpPr>
        <p:spPr>
          <a:xfrm>
            <a:off x="4788012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262626"/>
                </a:solidFill>
                <a:latin typeface="Aptos Display" panose="020B0004020202020204" pitchFamily="34" charset="0"/>
              </a:rPr>
              <a:t>Future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Implications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A34D1-E38D-A97A-F182-8A98A36C2614}"/>
              </a:ext>
            </a:extLst>
          </p:cNvPr>
          <p:cNvSpPr txBox="1"/>
          <p:nvPr/>
        </p:nvSpPr>
        <p:spPr>
          <a:xfrm>
            <a:off x="4788012" y="3668182"/>
            <a:ext cx="2765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Intersectional error of facial detection</a:t>
            </a:r>
          </a:p>
          <a:p>
            <a:endParaRPr lang="en-US" dirty="0"/>
          </a:p>
          <a:p>
            <a:r>
              <a:rPr lang="en-US" dirty="0"/>
              <a:t>AI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Inclusive benchmark datasets accuracy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close performance gaps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E8CD3-6E62-E1BD-67DC-9E567861B1A7}"/>
              </a:ext>
            </a:extLst>
          </p:cNvPr>
          <p:cNvCxnSpPr>
            <a:cxnSpLocks/>
          </p:cNvCxnSpPr>
          <p:nvPr/>
        </p:nvCxnSpPr>
        <p:spPr>
          <a:xfrm>
            <a:off x="4864215" y="4672638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7942FA-94E5-E2BD-0B8B-28995AEB206C}"/>
              </a:ext>
            </a:extLst>
          </p:cNvPr>
          <p:cNvSpPr txBox="1"/>
          <p:nvPr/>
        </p:nvSpPr>
        <p:spPr>
          <a:xfrm>
            <a:off x="1054215" y="3668182"/>
            <a:ext cx="2615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Fair, public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labels</a:t>
            </a:r>
          </a:p>
          <a:p>
            <a:endParaRPr lang="en-US" dirty="0"/>
          </a:p>
          <a:p>
            <a:r>
              <a:rPr lang="en-US" dirty="0"/>
              <a:t>Needs to address: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in paper</a:t>
            </a:r>
          </a:p>
        </p:txBody>
      </p:sp>
    </p:spTree>
    <p:extLst>
      <p:ext uri="{BB962C8B-B14F-4D97-AF65-F5344CB8AC3E}">
        <p14:creationId xmlns:p14="http://schemas.microsoft.com/office/powerpoint/2010/main" val="230548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4478991" y="294413"/>
            <a:ext cx="342861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8BA053-397E-99FF-EE17-2E7C3BDC695D}"/>
              </a:ext>
            </a:extLst>
          </p:cNvPr>
          <p:cNvSpPr/>
          <p:nvPr/>
        </p:nvSpPr>
        <p:spPr>
          <a:xfrm>
            <a:off x="904875" y="1857376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759B71-B5BE-CA03-D212-3467087CD8E9}"/>
              </a:ext>
            </a:extLst>
          </p:cNvPr>
          <p:cNvSpPr/>
          <p:nvPr/>
        </p:nvSpPr>
        <p:spPr>
          <a:xfrm>
            <a:off x="8372475" y="1857375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E7CDD7-A80B-09AD-BC92-9DB6E79B62AB}"/>
              </a:ext>
            </a:extLst>
          </p:cNvPr>
          <p:cNvSpPr/>
          <p:nvPr/>
        </p:nvSpPr>
        <p:spPr>
          <a:xfrm>
            <a:off x="4638674" y="1857375"/>
            <a:ext cx="2914650" cy="1485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08E1584-F774-A859-5FA9-C3862735F7CD}"/>
              </a:ext>
            </a:extLst>
          </p:cNvPr>
          <p:cNvSpPr/>
          <p:nvPr/>
        </p:nvSpPr>
        <p:spPr>
          <a:xfrm>
            <a:off x="904875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29AC297-9A9B-1AD9-6347-6EEC9874A414}"/>
              </a:ext>
            </a:extLst>
          </p:cNvPr>
          <p:cNvSpPr/>
          <p:nvPr/>
        </p:nvSpPr>
        <p:spPr>
          <a:xfrm>
            <a:off x="4638672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374863-1F53-DD46-BCDC-8E2832B628F8}"/>
              </a:ext>
            </a:extLst>
          </p:cNvPr>
          <p:cNvSpPr/>
          <p:nvPr/>
        </p:nvSpPr>
        <p:spPr>
          <a:xfrm>
            <a:off x="8372475" y="3467101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B3495-726C-5377-CCE6-13CC00460C17}"/>
              </a:ext>
            </a:extLst>
          </p:cNvPr>
          <p:cNvSpPr txBox="1"/>
          <p:nvPr/>
        </p:nvSpPr>
        <p:spPr>
          <a:xfrm>
            <a:off x="1054215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Ethical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Considerations?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FFC40A-7687-C026-BFD9-7B618E7913D2}"/>
              </a:ext>
            </a:extLst>
          </p:cNvPr>
          <p:cNvCxnSpPr>
            <a:cxnSpLocks/>
          </p:cNvCxnSpPr>
          <p:nvPr/>
        </p:nvCxnSpPr>
        <p:spPr>
          <a:xfrm>
            <a:off x="1130415" y="4717569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1D68E3-40B0-F1FD-2E62-030282F4FFB0}"/>
              </a:ext>
            </a:extLst>
          </p:cNvPr>
          <p:cNvSpPr txBox="1"/>
          <p:nvPr/>
        </p:nvSpPr>
        <p:spPr>
          <a:xfrm>
            <a:off x="4788012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262626"/>
                </a:solidFill>
                <a:latin typeface="Aptos Display" panose="020B0004020202020204" pitchFamily="34" charset="0"/>
              </a:rPr>
              <a:t>Future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Implications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A34D1-E38D-A97A-F182-8A98A36C2614}"/>
              </a:ext>
            </a:extLst>
          </p:cNvPr>
          <p:cNvSpPr txBox="1"/>
          <p:nvPr/>
        </p:nvSpPr>
        <p:spPr>
          <a:xfrm>
            <a:off x="4788012" y="3668182"/>
            <a:ext cx="2765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Intersectional error of facial detection</a:t>
            </a:r>
          </a:p>
          <a:p>
            <a:endParaRPr lang="en-US" dirty="0"/>
          </a:p>
          <a:p>
            <a:r>
              <a:rPr lang="en-US" dirty="0"/>
              <a:t>AI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Inclusive benchmark datasets accuracy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close performance gaps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E8CD3-6E62-E1BD-67DC-9E567861B1A7}"/>
              </a:ext>
            </a:extLst>
          </p:cNvPr>
          <p:cNvCxnSpPr>
            <a:cxnSpLocks/>
          </p:cNvCxnSpPr>
          <p:nvPr/>
        </p:nvCxnSpPr>
        <p:spPr>
          <a:xfrm>
            <a:off x="4864215" y="4672638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35818F-D735-70AA-890E-F9C95D986F55}"/>
              </a:ext>
            </a:extLst>
          </p:cNvPr>
          <p:cNvSpPr txBox="1"/>
          <p:nvPr/>
        </p:nvSpPr>
        <p:spPr>
          <a:xfrm>
            <a:off x="8521815" y="2067982"/>
            <a:ext cx="26159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</a:t>
            </a:r>
            <a:r>
              <a:rPr lang="en-US" sz="2400" b="1" dirty="0">
                <a:solidFill>
                  <a:srgbClr val="262626"/>
                </a:solidFill>
                <a:latin typeface="Aptos Display" panose="020B0004020202020204" pitchFamily="34" charset="0"/>
              </a:rPr>
              <a:t>Study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</a:t>
            </a:r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Critiques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B0468-297E-96AC-7E41-B1D635BFE445}"/>
              </a:ext>
            </a:extLst>
          </p:cNvPr>
          <p:cNvSpPr txBox="1"/>
          <p:nvPr/>
        </p:nvSpPr>
        <p:spPr>
          <a:xfrm>
            <a:off x="8521815" y="3668182"/>
            <a:ext cx="27653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Benchmark datasets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skin tones represented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Face++ effect on own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Reasoning of parliament integration in PPB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90B181-89F0-DAFA-2DB3-19B336D301B4}"/>
              </a:ext>
            </a:extLst>
          </p:cNvPr>
          <p:cNvCxnSpPr>
            <a:cxnSpLocks/>
          </p:cNvCxnSpPr>
          <p:nvPr/>
        </p:nvCxnSpPr>
        <p:spPr>
          <a:xfrm>
            <a:off x="8626590" y="5259051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0E5614-FDE0-217D-45F2-1375E80BC504}"/>
              </a:ext>
            </a:extLst>
          </p:cNvPr>
          <p:cNvSpPr txBox="1"/>
          <p:nvPr/>
        </p:nvSpPr>
        <p:spPr>
          <a:xfrm>
            <a:off x="1054215" y="3668182"/>
            <a:ext cx="2615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into account: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Fair, public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labels</a:t>
            </a:r>
          </a:p>
          <a:p>
            <a:endParaRPr lang="en-US" dirty="0"/>
          </a:p>
          <a:p>
            <a:r>
              <a:rPr lang="en-US" dirty="0"/>
              <a:t>Needs to address: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consent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in paper</a:t>
            </a:r>
          </a:p>
        </p:txBody>
      </p:sp>
    </p:spTree>
    <p:extLst>
      <p:ext uri="{BB962C8B-B14F-4D97-AF65-F5344CB8AC3E}">
        <p14:creationId xmlns:p14="http://schemas.microsoft.com/office/powerpoint/2010/main" val="2755403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4336524" y="212675"/>
            <a:ext cx="368393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E7CDD7-A80B-09AD-BC92-9DB6E79B62AB}"/>
              </a:ext>
            </a:extLst>
          </p:cNvPr>
          <p:cNvSpPr/>
          <p:nvPr/>
        </p:nvSpPr>
        <p:spPr>
          <a:xfrm>
            <a:off x="647699" y="1905000"/>
            <a:ext cx="10868025" cy="4152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29AC297-9A9B-1AD9-6347-6EEC9874A414}"/>
              </a:ext>
            </a:extLst>
          </p:cNvPr>
          <p:cNvSpPr/>
          <p:nvPr/>
        </p:nvSpPr>
        <p:spPr>
          <a:xfrm>
            <a:off x="4638672" y="7134226"/>
            <a:ext cx="2914650" cy="36099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D68E3-40B0-F1FD-2E62-030282F4FFB0}"/>
              </a:ext>
            </a:extLst>
          </p:cNvPr>
          <p:cNvSpPr txBox="1"/>
          <p:nvPr/>
        </p:nvSpPr>
        <p:spPr>
          <a:xfrm>
            <a:off x="1044686" y="2029882"/>
            <a:ext cx="304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rgbClr val="7ACAC3"/>
                </a:solidFill>
                <a:latin typeface="Aptos Display" panose="020B0004020202020204" pitchFamily="34" charset="0"/>
              </a:rPr>
              <a:t>Main Points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E8CD3-6E62-E1BD-67DC-9E567861B1A7}"/>
              </a:ext>
            </a:extLst>
          </p:cNvPr>
          <p:cNvCxnSpPr>
            <a:cxnSpLocks/>
          </p:cNvCxnSpPr>
          <p:nvPr/>
        </p:nvCxnSpPr>
        <p:spPr>
          <a:xfrm>
            <a:off x="5714997" y="4453697"/>
            <a:ext cx="926985" cy="0"/>
          </a:xfrm>
          <a:prstGeom prst="line">
            <a:avLst/>
          </a:prstGeom>
          <a:ln w="38100">
            <a:solidFill>
              <a:srgbClr val="7AC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E5ED2-4214-C40F-773F-B2A5AD1A31EB}"/>
              </a:ext>
            </a:extLst>
          </p:cNvPr>
          <p:cNvSpPr txBox="1"/>
          <p:nvPr/>
        </p:nvSpPr>
        <p:spPr>
          <a:xfrm>
            <a:off x="1044686" y="2491547"/>
            <a:ext cx="10102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/>
              <a:t>Algorithms are human made and thus are made with our bias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Increasing use with or to make decisions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Facial Recognition datasets do not encompass racial and gender intersectionality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Models will not be trained to handle and benefit 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Forward in addressing severe gaps in Algorithmic bias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Inclusive of diversity and intersectionality + spread more awareness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1FD2A-C7A1-5A91-6C8E-236BFE006BEF}"/>
              </a:ext>
            </a:extLst>
          </p:cNvPr>
          <p:cNvSpPr txBox="1"/>
          <p:nvPr/>
        </p:nvSpPr>
        <p:spPr>
          <a:xfrm>
            <a:off x="4084687" y="4629702"/>
            <a:ext cx="4187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ptos Display" panose="020B0004020202020204" pitchFamily="34" charset="0"/>
              </a:rPr>
              <a:t>“Models are </a:t>
            </a:r>
            <a:r>
              <a:rPr lang="en-US" sz="2800" i="1" dirty="0">
                <a:solidFill>
                  <a:srgbClr val="7ACAC3"/>
                </a:solidFill>
                <a:latin typeface="Aptos Display" panose="020B0004020202020204" pitchFamily="34" charset="0"/>
              </a:rPr>
              <a:t>embedded historical </a:t>
            </a:r>
            <a:r>
              <a:rPr lang="en-US" sz="2800" i="1" dirty="0">
                <a:latin typeface="Aptos Display" panose="020B0004020202020204" pitchFamily="34" charset="0"/>
              </a:rPr>
              <a:t>practices”</a:t>
            </a:r>
          </a:p>
          <a:p>
            <a:pPr algn="r"/>
            <a:r>
              <a:rPr lang="en-US" sz="2800" i="1" dirty="0">
                <a:latin typeface="Aptos Display" panose="020B0004020202020204" pitchFamily="34" charset="0"/>
              </a:rPr>
              <a:t>- Cathy O’ Neil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Sphere">
                <a:extLst>
                  <a:ext uri="{FF2B5EF4-FFF2-40B4-BE49-F238E27FC236}">
                    <a16:creationId xmlns:a16="http://schemas.microsoft.com/office/drawing/2014/main" id="{1587EC2F-FD00-F35E-D15F-A1C67AB23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930353"/>
                  </p:ext>
                </p:extLst>
              </p:nvPr>
            </p:nvGraphicFramePr>
            <p:xfrm>
              <a:off x="-1991853" y="3932"/>
              <a:ext cx="1274013" cy="12740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4013" cy="127401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356518" ay="-332839" az="-49526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5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Sphere">
                <a:extLst>
                  <a:ext uri="{FF2B5EF4-FFF2-40B4-BE49-F238E27FC236}">
                    <a16:creationId xmlns:a16="http://schemas.microsoft.com/office/drawing/2014/main" id="{1587EC2F-FD00-F35E-D15F-A1C67AB23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91853" y="3932"/>
                <a:ext cx="1274013" cy="1274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Tetrahedron">
                <a:extLst>
                  <a:ext uri="{FF2B5EF4-FFF2-40B4-BE49-F238E27FC236}">
                    <a16:creationId xmlns:a16="http://schemas.microsoft.com/office/drawing/2014/main" id="{61AFCD3C-CCAD-1E85-206C-A8CA0908AA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334495"/>
                  </p:ext>
                </p:extLst>
              </p:nvPr>
            </p:nvGraphicFramePr>
            <p:xfrm rot="2668890">
              <a:off x="-862745" y="7477360"/>
              <a:ext cx="1250908" cy="1250909"/>
            </p:xfrm>
            <a:graphic>
              <a:graphicData uri="http://schemas.microsoft.com/office/drawing/2017/model3d">
                <am3d:model3d r:embed="rId4">
                  <am3d:spPr>
                    <a:xfrm rot="2668890">
                      <a:off x="0" y="0"/>
                      <a:ext cx="1250908" cy="1250909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7861" ay="-7453" az="26096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195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Tetrahedron">
                <a:extLst>
                  <a:ext uri="{FF2B5EF4-FFF2-40B4-BE49-F238E27FC236}">
                    <a16:creationId xmlns:a16="http://schemas.microsoft.com/office/drawing/2014/main" id="{61AFCD3C-CCAD-1E85-206C-A8CA0908A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68890">
                <a:off x="-862745" y="7477360"/>
                <a:ext cx="1250908" cy="12509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Light Gray Curved Cylinder">
                <a:extLst>
                  <a:ext uri="{FF2B5EF4-FFF2-40B4-BE49-F238E27FC236}">
                    <a16:creationId xmlns:a16="http://schemas.microsoft.com/office/drawing/2014/main" id="{B8B6BDA6-B9C0-1505-7EBA-6DD6931C9B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6032626"/>
                  </p:ext>
                </p:extLst>
              </p:nvPr>
            </p:nvGraphicFramePr>
            <p:xfrm rot="10800000">
              <a:off x="-246227" y="7728127"/>
              <a:ext cx="1264934" cy="2444275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1264934" cy="2444275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4855113" ay="1246448" az="-39444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393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Light Gray Curved Cylinder">
                <a:extLst>
                  <a:ext uri="{FF2B5EF4-FFF2-40B4-BE49-F238E27FC236}">
                    <a16:creationId xmlns:a16="http://schemas.microsoft.com/office/drawing/2014/main" id="{B8B6BDA6-B9C0-1505-7EBA-6DD6931C9B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-246227" y="7728127"/>
                <a:ext cx="1264934" cy="2444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Dark Gray Curved Cylinder">
                <a:extLst>
                  <a:ext uri="{FF2B5EF4-FFF2-40B4-BE49-F238E27FC236}">
                    <a16:creationId xmlns:a16="http://schemas.microsoft.com/office/drawing/2014/main" id="{16FCD78D-089D-D5F2-37B2-DBF2F93AF5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8086471"/>
                  </p:ext>
                </p:extLst>
              </p:nvPr>
            </p:nvGraphicFramePr>
            <p:xfrm>
              <a:off x="13305620" y="1472403"/>
              <a:ext cx="703276" cy="15896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703276" cy="1589698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3769830" ay="4180505" az="-367838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Dark Gray Curved Cylinder">
                <a:extLst>
                  <a:ext uri="{FF2B5EF4-FFF2-40B4-BE49-F238E27FC236}">
                    <a16:creationId xmlns:a16="http://schemas.microsoft.com/office/drawing/2014/main" id="{16FCD78D-089D-D5F2-37B2-DBF2F93AF5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20" y="1472403"/>
                <a:ext cx="703276" cy="1589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ight Gray Tetrahedron">
                <a:extLst>
                  <a:ext uri="{FF2B5EF4-FFF2-40B4-BE49-F238E27FC236}">
                    <a16:creationId xmlns:a16="http://schemas.microsoft.com/office/drawing/2014/main" id="{FD2232C2-6537-011F-81C8-D2704D731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222096"/>
                  </p:ext>
                </p:extLst>
              </p:nvPr>
            </p:nvGraphicFramePr>
            <p:xfrm>
              <a:off x="12163871" y="8214679"/>
              <a:ext cx="1564599" cy="147117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64599" cy="1471171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5324295" ay="-23559" az="-976419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752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ight Gray Tetrahedron">
                <a:extLst>
                  <a:ext uri="{FF2B5EF4-FFF2-40B4-BE49-F238E27FC236}">
                    <a16:creationId xmlns:a16="http://schemas.microsoft.com/office/drawing/2014/main" id="{FD2232C2-6537-011F-81C8-D2704D731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63871" y="8214679"/>
                <a:ext cx="1564599" cy="1471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ight Gray Sphere">
                <a:extLst>
                  <a:ext uri="{FF2B5EF4-FFF2-40B4-BE49-F238E27FC236}">
                    <a16:creationId xmlns:a16="http://schemas.microsoft.com/office/drawing/2014/main" id="{03A5246A-5C3C-86A8-47A9-0F459BC82B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4342515"/>
                  </p:ext>
                </p:extLst>
              </p:nvPr>
            </p:nvGraphicFramePr>
            <p:xfrm>
              <a:off x="13518629" y="1598544"/>
              <a:ext cx="842462" cy="86139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42462" cy="861394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814346" ay="1108935" az="8848127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4293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ight Gray Sphere">
                <a:extLst>
                  <a:ext uri="{FF2B5EF4-FFF2-40B4-BE49-F238E27FC236}">
                    <a16:creationId xmlns:a16="http://schemas.microsoft.com/office/drawing/2014/main" id="{03A5246A-5C3C-86A8-47A9-0F459BC82B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18629" y="1598544"/>
                <a:ext cx="842462" cy="861394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EC08578-366D-9683-D016-8DD2DA184E7E}"/>
              </a:ext>
            </a:extLst>
          </p:cNvPr>
          <p:cNvSpPr txBox="1"/>
          <p:nvPr/>
        </p:nvSpPr>
        <p:spPr>
          <a:xfrm>
            <a:off x="1705286" y="-1737375"/>
            <a:ext cx="8458200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11500" b="1" spc="600" dirty="0">
                <a:solidFill>
                  <a:srgbClr val="7ACAC3"/>
                </a:solidFill>
              </a:rPr>
              <a:t>Thank You!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01079C-2153-48C2-0CD6-E26B219F91BF}"/>
              </a:ext>
            </a:extLst>
          </p:cNvPr>
          <p:cNvSpPr txBox="1"/>
          <p:nvPr/>
        </p:nvSpPr>
        <p:spPr>
          <a:xfrm>
            <a:off x="3830012" y="8214679"/>
            <a:ext cx="501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Thanks for listening!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Questions? :D</a:t>
            </a:r>
          </a:p>
        </p:txBody>
      </p:sp>
    </p:spTree>
    <p:extLst>
      <p:ext uri="{BB962C8B-B14F-4D97-AF65-F5344CB8AC3E}">
        <p14:creationId xmlns:p14="http://schemas.microsoft.com/office/powerpoint/2010/main" val="3005698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Sphere">
                <a:extLst>
                  <a:ext uri="{FF2B5EF4-FFF2-40B4-BE49-F238E27FC236}">
                    <a16:creationId xmlns:a16="http://schemas.microsoft.com/office/drawing/2014/main" id="{1587EC2F-FD00-F35E-D15F-A1C67AB231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5215688"/>
                  </p:ext>
                </p:extLst>
              </p:nvPr>
            </p:nvGraphicFramePr>
            <p:xfrm>
              <a:off x="460582" y="428683"/>
              <a:ext cx="1274013" cy="12740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4013" cy="1274013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356518" ay="-332839" az="-49526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057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Sphere">
                <a:extLst>
                  <a:ext uri="{FF2B5EF4-FFF2-40B4-BE49-F238E27FC236}">
                    <a16:creationId xmlns:a16="http://schemas.microsoft.com/office/drawing/2014/main" id="{1587EC2F-FD00-F35E-D15F-A1C67AB23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582" y="428683"/>
                <a:ext cx="1274013" cy="1274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Dark Gray Tetrahedron">
                <a:extLst>
                  <a:ext uri="{FF2B5EF4-FFF2-40B4-BE49-F238E27FC236}">
                    <a16:creationId xmlns:a16="http://schemas.microsoft.com/office/drawing/2014/main" id="{61AFCD3C-CCAD-1E85-206C-A8CA0908AA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2544067"/>
                  </p:ext>
                </p:extLst>
              </p:nvPr>
            </p:nvGraphicFramePr>
            <p:xfrm rot="2668890">
              <a:off x="453182" y="3921286"/>
              <a:ext cx="1288812" cy="1326719"/>
            </p:xfrm>
            <a:graphic>
              <a:graphicData uri="http://schemas.microsoft.com/office/drawing/2017/model3d">
                <am3d:model3d r:embed="rId4">
                  <am3d:spPr>
                    <a:xfrm rot="2668890">
                      <a:off x="0" y="0"/>
                      <a:ext cx="1288812" cy="1326719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1159622" ay="1649874" az="5519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19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Dark Gray Tetrahedron">
                <a:extLst>
                  <a:ext uri="{FF2B5EF4-FFF2-40B4-BE49-F238E27FC236}">
                    <a16:creationId xmlns:a16="http://schemas.microsoft.com/office/drawing/2014/main" id="{61AFCD3C-CCAD-1E85-206C-A8CA0908AA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68890">
                <a:off x="453182" y="3921286"/>
                <a:ext cx="1288812" cy="132671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EA33C10-732B-586D-D20F-10245D372534}"/>
              </a:ext>
            </a:extLst>
          </p:cNvPr>
          <p:cNvSpPr txBox="1"/>
          <p:nvPr/>
        </p:nvSpPr>
        <p:spPr>
          <a:xfrm>
            <a:off x="1659566" y="1277945"/>
            <a:ext cx="8458200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11500" b="1" spc="600" dirty="0">
                <a:solidFill>
                  <a:srgbClr val="7ACAC3"/>
                </a:solidFill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F01F1E-8561-55EB-AE91-9F0FD0EA5390}"/>
              </a:ext>
            </a:extLst>
          </p:cNvPr>
          <p:cNvSpPr txBox="1"/>
          <p:nvPr/>
        </p:nvSpPr>
        <p:spPr>
          <a:xfrm>
            <a:off x="3586172" y="3158258"/>
            <a:ext cx="50196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Thanks for listening!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Any Questions? :D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Light Gray Curved Cylinder">
                <a:extLst>
                  <a:ext uri="{FF2B5EF4-FFF2-40B4-BE49-F238E27FC236}">
                    <a16:creationId xmlns:a16="http://schemas.microsoft.com/office/drawing/2014/main" id="{B8B6BDA6-B9C0-1505-7EBA-6DD6931C9B7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68699397"/>
                  </p:ext>
                </p:extLst>
              </p:nvPr>
            </p:nvGraphicFramePr>
            <p:xfrm rot="10800000">
              <a:off x="555486" y="4428401"/>
              <a:ext cx="2208160" cy="1774692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2208160" cy="1774692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5393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Light Gray Curved Cylinder">
                <a:extLst>
                  <a:ext uri="{FF2B5EF4-FFF2-40B4-BE49-F238E27FC236}">
                    <a16:creationId xmlns:a16="http://schemas.microsoft.com/office/drawing/2014/main" id="{B8B6BDA6-B9C0-1505-7EBA-6DD6931C9B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555486" y="4428401"/>
                <a:ext cx="2208160" cy="177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Dark Gray Curved Cylinder">
                <a:extLst>
                  <a:ext uri="{FF2B5EF4-FFF2-40B4-BE49-F238E27FC236}">
                    <a16:creationId xmlns:a16="http://schemas.microsoft.com/office/drawing/2014/main" id="{16FCD78D-089D-D5F2-37B2-DBF2F93AF59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495319"/>
                  </p:ext>
                </p:extLst>
              </p:nvPr>
            </p:nvGraphicFramePr>
            <p:xfrm>
              <a:off x="10220136" y="955936"/>
              <a:ext cx="1350763" cy="112911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50763" cy="1129113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15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Dark Gray Curved Cylinder">
                <a:extLst>
                  <a:ext uri="{FF2B5EF4-FFF2-40B4-BE49-F238E27FC236}">
                    <a16:creationId xmlns:a16="http://schemas.microsoft.com/office/drawing/2014/main" id="{16FCD78D-089D-D5F2-37B2-DBF2F93AF5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20136" y="955936"/>
                <a:ext cx="1350763" cy="1129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Light Gray Tetrahedron">
                <a:extLst>
                  <a:ext uri="{FF2B5EF4-FFF2-40B4-BE49-F238E27FC236}">
                    <a16:creationId xmlns:a16="http://schemas.microsoft.com/office/drawing/2014/main" id="{FD2232C2-6537-011F-81C8-D2704D731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7069721"/>
                  </p:ext>
                </p:extLst>
              </p:nvPr>
            </p:nvGraphicFramePr>
            <p:xfrm>
              <a:off x="9963107" y="4428401"/>
              <a:ext cx="1353642" cy="139053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353642" cy="1390534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5570089" ay="-633089" az="-449222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7521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Light Gray Tetrahedron">
                <a:extLst>
                  <a:ext uri="{FF2B5EF4-FFF2-40B4-BE49-F238E27FC236}">
                    <a16:creationId xmlns:a16="http://schemas.microsoft.com/office/drawing/2014/main" id="{FD2232C2-6537-011F-81C8-D2704D731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63107" y="4428401"/>
                <a:ext cx="1353642" cy="1390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Light Gray Sphere">
                <a:extLst>
                  <a:ext uri="{FF2B5EF4-FFF2-40B4-BE49-F238E27FC236}">
                    <a16:creationId xmlns:a16="http://schemas.microsoft.com/office/drawing/2014/main" id="{03A5246A-5C3C-86A8-47A9-0F459BC82B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811615"/>
                  </p:ext>
                </p:extLst>
              </p:nvPr>
            </p:nvGraphicFramePr>
            <p:xfrm>
              <a:off x="10895518" y="841301"/>
              <a:ext cx="842463" cy="86139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842463" cy="86139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7061" ay="3035814" az="657588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429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Light Gray Sphere">
                <a:extLst>
                  <a:ext uri="{FF2B5EF4-FFF2-40B4-BE49-F238E27FC236}">
                    <a16:creationId xmlns:a16="http://schemas.microsoft.com/office/drawing/2014/main" id="{03A5246A-5C3C-86A8-47A9-0F459BC82B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95518" y="841301"/>
                <a:ext cx="842463" cy="861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517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924911"/>
                  </p:ext>
                </p:extLst>
              </p:nvPr>
            </p:nvGraphicFramePr>
            <p:xfrm>
              <a:off x="513571" y="1249893"/>
              <a:ext cx="904777" cy="90477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4777" cy="904779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2856586" ay="2829102" az="-23262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952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571" y="1249893"/>
                <a:ext cx="904777" cy="904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2509429"/>
                  </p:ext>
                </p:extLst>
              </p:nvPr>
            </p:nvGraphicFramePr>
            <p:xfrm rot="18887763">
              <a:off x="15108" y="4116882"/>
              <a:ext cx="1052584" cy="1066966"/>
            </p:xfrm>
            <a:graphic>
              <a:graphicData uri="http://schemas.microsoft.com/office/drawing/2017/model3d">
                <am3d:model3d r:embed="rId4">
                  <am3d:spPr>
                    <a:xfrm rot="18887763">
                      <a:off x="0" y="0"/>
                      <a:ext cx="1052584" cy="1066966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9716828" ay="-750352" az="-105577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991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887763">
                <a:off x="15108" y="4116882"/>
                <a:ext cx="1052584" cy="106696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7782115" y="990145"/>
            <a:ext cx="349555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3600" b="1" spc="600" dirty="0">
                <a:solidFill>
                  <a:srgbClr val="7ACAC3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9417F-0351-D090-56BC-F29875D6B6B7}"/>
              </a:ext>
            </a:extLst>
          </p:cNvPr>
          <p:cNvSpPr txBox="1"/>
          <p:nvPr/>
        </p:nvSpPr>
        <p:spPr>
          <a:xfrm>
            <a:off x="7708760" y="1583357"/>
            <a:ext cx="3507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Machine Learning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&amp;</a:t>
            </a:r>
          </a:p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Artificial Intelligence</a:t>
            </a:r>
          </a:p>
        </p:txBody>
      </p:sp>
      <p:pic>
        <p:nvPicPr>
          <p:cNvPr id="1030" name="Picture 6" descr="Face to Face:Building Trust through Accurate Facial Recognition -  Innovatrics">
            <a:extLst>
              <a:ext uri="{FF2B5EF4-FFF2-40B4-BE49-F238E27FC236}">
                <a16:creationId xmlns:a16="http://schemas.microsoft.com/office/drawing/2014/main" id="{2C1871AD-AFA0-2565-844C-9699E26A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630" y="1458284"/>
            <a:ext cx="7731646" cy="37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3750871"/>
                  </p:ext>
                </p:extLst>
              </p:nvPr>
            </p:nvGraphicFramePr>
            <p:xfrm rot="10800000">
              <a:off x="653316" y="4738084"/>
              <a:ext cx="890204" cy="807050"/>
            </p:xfrm>
            <a:graphic>
              <a:graphicData uri="http://schemas.microsoft.com/office/drawing/2017/model3d">
                <am3d:model3d r:embed="rId7">
                  <am3d:spPr>
                    <a:xfrm rot="10800000">
                      <a:off x="0" y="0"/>
                      <a:ext cx="890204" cy="807050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721376" ay="-211293" az="449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98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653316" y="4738084"/>
                <a:ext cx="890204" cy="807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8580243"/>
                  </p:ext>
                </p:extLst>
              </p:nvPr>
            </p:nvGraphicFramePr>
            <p:xfrm rot="15132140">
              <a:off x="5211727" y="684265"/>
              <a:ext cx="867569" cy="823576"/>
            </p:xfrm>
            <a:graphic>
              <a:graphicData uri="http://schemas.microsoft.com/office/drawing/2017/model3d">
                <am3d:model3d r:embed="rId9">
                  <am3d:spPr>
                    <a:xfrm rot="15132140">
                      <a:off x="0" y="0"/>
                      <a:ext cx="867569" cy="823576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1933" ay="-32012" az="57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794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5132140">
                <a:off x="5211727" y="684265"/>
                <a:ext cx="867569" cy="823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324641"/>
                  </p:ext>
                </p:extLst>
              </p:nvPr>
            </p:nvGraphicFramePr>
            <p:xfrm rot="16798708">
              <a:off x="4417944" y="5625177"/>
              <a:ext cx="1025750" cy="816802"/>
            </p:xfrm>
            <a:graphic>
              <a:graphicData uri="http://schemas.microsoft.com/office/drawing/2017/model3d">
                <am3d:model3d r:embed="rId11">
                  <am3d:spPr>
                    <a:xfrm rot="16798708">
                      <a:off x="0" y="0"/>
                      <a:ext cx="1025750" cy="816802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629" ay="-3692008" az="-128583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15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798708">
                <a:off x="4417944" y="5625177"/>
                <a:ext cx="1025750" cy="816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382567"/>
                  </p:ext>
                </p:extLst>
              </p:nvPr>
            </p:nvGraphicFramePr>
            <p:xfrm>
              <a:off x="5421912" y="1249893"/>
              <a:ext cx="673861" cy="67386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73861" cy="673861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3623875" ay="-2878256" az="315538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072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21912" y="1249893"/>
                <a:ext cx="673861" cy="67386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05DFD1-382B-7EF2-97A3-AD5B23FBDF1C}"/>
              </a:ext>
            </a:extLst>
          </p:cNvPr>
          <p:cNvSpPr txBox="1"/>
          <p:nvPr/>
        </p:nvSpPr>
        <p:spPr>
          <a:xfrm>
            <a:off x="7272760" y="2872371"/>
            <a:ext cx="4919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making decisions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efficiency and ease in our lives</a:t>
            </a:r>
          </a:p>
          <a:p>
            <a:endParaRPr lang="en-US" dirty="0"/>
          </a:p>
          <a:p>
            <a:r>
              <a:rPr lang="en-US" dirty="0"/>
              <a:t>Detrimental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stakes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ensure accuracy?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Example – Prisoner and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a recidivism-risk score 1-10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an individual's attributes and qualities to known high-risk offenders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Face Recognition Solution | Face Recognition Software System | Ecosmob">
            <a:extLst>
              <a:ext uri="{FF2B5EF4-FFF2-40B4-BE49-F238E27FC236}">
                <a16:creationId xmlns:a16="http://schemas.microsoft.com/office/drawing/2014/main" id="{2293A4BF-273A-7188-7A48-60A0589A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39" y="-5743825"/>
            <a:ext cx="54292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783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2729706"/>
                  </p:ext>
                </p:extLst>
              </p:nvPr>
            </p:nvGraphicFramePr>
            <p:xfrm>
              <a:off x="-1112764" y="345117"/>
              <a:ext cx="904776" cy="904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4776" cy="904776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95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0E3D1404-BBF6-8932-B508-EF0D00E9E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12764" y="345117"/>
                <a:ext cx="904776" cy="904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4832634"/>
                  </p:ext>
                </p:extLst>
              </p:nvPr>
            </p:nvGraphicFramePr>
            <p:xfrm rot="18887763">
              <a:off x="-1912367" y="4727222"/>
              <a:ext cx="999891" cy="934303"/>
            </p:xfrm>
            <a:graphic>
              <a:graphicData uri="http://schemas.microsoft.com/office/drawing/2017/model3d">
                <am3d:model3d r:embed="rId4">
                  <am3d:spPr>
                    <a:xfrm rot="18887763">
                      <a:off x="0" y="0"/>
                      <a:ext cx="999891" cy="934303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97262" ay="2567505" az="-1073019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99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ark Gray Tetrahedron">
                <a:extLst>
                  <a:ext uri="{FF2B5EF4-FFF2-40B4-BE49-F238E27FC236}">
                    <a16:creationId xmlns:a16="http://schemas.microsoft.com/office/drawing/2014/main" id="{AD41BA2C-1D0D-C04B-47F4-98FED7AEB9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887763">
                <a:off x="-1912367" y="4727222"/>
                <a:ext cx="999891" cy="9343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7465900" y="608722"/>
            <a:ext cx="403563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3600" b="1" spc="600" dirty="0">
                <a:solidFill>
                  <a:srgbClr val="7ACAC3"/>
                </a:solidFill>
              </a:rPr>
              <a:t>Computational</a:t>
            </a:r>
            <a:r>
              <a:rPr lang="en-US" sz="3600" b="1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3600" b="1" spc="600" dirty="0">
                <a:solidFill>
                  <a:srgbClr val="7ACAC3"/>
                </a:solidFill>
              </a:rPr>
              <a:t>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9417F-0351-D090-56BC-F29875D6B6B7}"/>
              </a:ext>
            </a:extLst>
          </p:cNvPr>
          <p:cNvSpPr txBox="1"/>
          <p:nvPr/>
        </p:nvSpPr>
        <p:spPr>
          <a:xfrm>
            <a:off x="7986579" y="1788129"/>
            <a:ext cx="2964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Facial Recognition</a:t>
            </a:r>
          </a:p>
        </p:txBody>
      </p:sp>
      <p:pic>
        <p:nvPicPr>
          <p:cNvPr id="1030" name="Picture 6" descr="Face to Face:Building Trust through Accurate Facial Recognition -  Innovatrics">
            <a:extLst>
              <a:ext uri="{FF2B5EF4-FFF2-40B4-BE49-F238E27FC236}">
                <a16:creationId xmlns:a16="http://schemas.microsoft.com/office/drawing/2014/main" id="{2C1871AD-AFA0-2565-844C-9699E26A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309" y="7534400"/>
            <a:ext cx="7731646" cy="379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1322739"/>
                  </p:ext>
                </p:extLst>
              </p:nvPr>
            </p:nvGraphicFramePr>
            <p:xfrm rot="10800000">
              <a:off x="-664478" y="7042516"/>
              <a:ext cx="912980" cy="983767"/>
            </p:xfrm>
            <a:graphic>
              <a:graphicData uri="http://schemas.microsoft.com/office/drawing/2017/model3d">
                <am3d:model3d r:embed="rId7">
                  <am3d:spPr>
                    <a:xfrm rot="10800000">
                      <a:off x="0" y="0"/>
                      <a:ext cx="912980" cy="983767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2962469" ay="969996" az="-107884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982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ght Gray Curved Cylinder">
                <a:extLst>
                  <a:ext uri="{FF2B5EF4-FFF2-40B4-BE49-F238E27FC236}">
                    <a16:creationId xmlns:a16="http://schemas.microsoft.com/office/drawing/2014/main" id="{12A57E91-D7DE-F122-0F27-7900FC870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-664478" y="7042516"/>
                <a:ext cx="912980" cy="983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0649005"/>
                  </p:ext>
                </p:extLst>
              </p:nvPr>
            </p:nvGraphicFramePr>
            <p:xfrm rot="15132140">
              <a:off x="7660847" y="-917053"/>
              <a:ext cx="1039038" cy="688083"/>
            </p:xfrm>
            <a:graphic>
              <a:graphicData uri="http://schemas.microsoft.com/office/drawing/2017/model3d">
                <am3d:model3d r:embed="rId9">
                  <am3d:spPr>
                    <a:xfrm rot="15132140">
                      <a:off x="0" y="0"/>
                      <a:ext cx="1039038" cy="688083"/>
                    </a:xfrm>
                    <a:prstGeom prst="rect">
                      <a:avLst/>
                    </a:prstGeom>
                  </am3d:spPr>
                  <am3d:camera>
                    <am3d:pos x="0" y="0" z="686071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6362" d="1000000"/>
                    <am3d:preTrans dx="11585933" dy="-17998581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-6763892" ay="25010" az="5967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79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urved Cylinder">
                <a:extLst>
                  <a:ext uri="{FF2B5EF4-FFF2-40B4-BE49-F238E27FC236}">
                    <a16:creationId xmlns:a16="http://schemas.microsoft.com/office/drawing/2014/main" id="{F34CA42A-471C-EDA7-32B1-F6BC2DF00E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5132140">
                <a:off x="7660847" y="-917053"/>
                <a:ext cx="1039038" cy="688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332532"/>
                  </p:ext>
                </p:extLst>
              </p:nvPr>
            </p:nvGraphicFramePr>
            <p:xfrm rot="16798708">
              <a:off x="6399452" y="6930170"/>
              <a:ext cx="740819" cy="707945"/>
            </p:xfrm>
            <a:graphic>
              <a:graphicData uri="http://schemas.microsoft.com/office/drawing/2017/model3d">
                <am3d:model3d r:embed="rId11">
                  <am3d:spPr>
                    <a:xfrm rot="16798708">
                      <a:off x="0" y="0"/>
                      <a:ext cx="740819" cy="707945"/>
                    </a:xfrm>
                    <a:prstGeom prst="rect">
                      <a:avLst/>
                    </a:prstGeom>
                  </am3d:spPr>
                  <am3d:camera>
                    <am3d:pos x="0" y="0" z="74271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66890" d="1000000"/>
                    <am3d:preTrans dx="531" dy="-15492322" dz="-5131587"/>
                    <am3d:scale>
                      <am3d:sx n="1000000" d="1000000"/>
                      <am3d:sy n="1000000" d="1000000"/>
                      <am3d:sz n="1000000" d="1000000"/>
                    </am3d:scale>
                    <am3d:rot ax="6312185" ay="-70274" az="-10541858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157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ight Gray Tetrahedron">
                <a:extLst>
                  <a:ext uri="{FF2B5EF4-FFF2-40B4-BE49-F238E27FC236}">
                    <a16:creationId xmlns:a16="http://schemas.microsoft.com/office/drawing/2014/main" id="{FA28DB7C-9215-52CC-6610-05BA0CED88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798708">
                <a:off x="6399452" y="6930170"/>
                <a:ext cx="740819" cy="707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3124379"/>
                  </p:ext>
                </p:extLst>
              </p:nvPr>
            </p:nvGraphicFramePr>
            <p:xfrm>
              <a:off x="6096000" y="-909943"/>
              <a:ext cx="673861" cy="673861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73861" cy="673861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4362495" ay="-828884" az="2249362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0724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ight Gray Sphere">
                <a:extLst>
                  <a:ext uri="{FF2B5EF4-FFF2-40B4-BE49-F238E27FC236}">
                    <a16:creationId xmlns:a16="http://schemas.microsoft.com/office/drawing/2014/main" id="{2B56A7A1-F4CB-76CE-E6CC-3427DD6AE8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000" y="-909943"/>
                <a:ext cx="673861" cy="67386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05DFD1-382B-7EF2-97A3-AD5B23FBDF1C}"/>
              </a:ext>
            </a:extLst>
          </p:cNvPr>
          <p:cNvSpPr txBox="1"/>
          <p:nvPr/>
        </p:nvSpPr>
        <p:spPr>
          <a:xfrm>
            <a:off x="7373073" y="2390970"/>
            <a:ext cx="4178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endParaRPr lang="en-US" dirty="0"/>
          </a:p>
          <a:p>
            <a:r>
              <a:rPr lang="en-US" u="sng" dirty="0"/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sets of many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recognize human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 with available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Makes conclusion</a:t>
            </a:r>
          </a:p>
        </p:txBody>
      </p:sp>
      <p:pic>
        <p:nvPicPr>
          <p:cNvPr id="2050" name="Picture 2" descr="Face Recognition Solution | Face Recognition Software System | Ecosmob">
            <a:extLst>
              <a:ext uri="{FF2B5EF4-FFF2-40B4-BE49-F238E27FC236}">
                <a16:creationId xmlns:a16="http://schemas.microsoft.com/office/drawing/2014/main" id="{2293A4BF-273A-7188-7A48-60A0589A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31" y="747712"/>
            <a:ext cx="54292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acial recognition: It's time for action - Microsoft On the Issues">
            <a:extLst>
              <a:ext uri="{FF2B5EF4-FFF2-40B4-BE49-F238E27FC236}">
                <a16:creationId xmlns:a16="http://schemas.microsoft.com/office/drawing/2014/main" id="{9406CA38-D67A-B279-D4B4-EC0A913CA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4084" r="2246" b="4608"/>
          <a:stretch/>
        </p:blipFill>
        <p:spPr bwMode="auto">
          <a:xfrm>
            <a:off x="-5778511" y="2045824"/>
            <a:ext cx="5135588" cy="276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957F55-68CB-AB4D-1A68-6B88A61C3280}"/>
              </a:ext>
            </a:extLst>
          </p:cNvPr>
          <p:cNvSpPr txBox="1"/>
          <p:nvPr/>
        </p:nvSpPr>
        <p:spPr>
          <a:xfrm>
            <a:off x="6645702" y="7248620"/>
            <a:ext cx="2681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Racial 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29CD7-F79E-DB14-F11F-50870898EFDF}"/>
              </a:ext>
            </a:extLst>
          </p:cNvPr>
          <p:cNvSpPr txBox="1"/>
          <p:nvPr/>
        </p:nvSpPr>
        <p:spPr>
          <a:xfrm>
            <a:off x="6599402" y="7710285"/>
            <a:ext cx="528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making decisions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efficiency and ease in our lives</a:t>
            </a:r>
          </a:p>
          <a:p>
            <a:endParaRPr lang="en-US" dirty="0"/>
          </a:p>
          <a:p>
            <a:r>
              <a:rPr lang="en-US" dirty="0"/>
              <a:t>Detrimental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stakes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ensure accuracy?</a:t>
            </a:r>
          </a:p>
        </p:txBody>
      </p:sp>
    </p:spTree>
    <p:extLst>
      <p:ext uri="{BB962C8B-B14F-4D97-AF65-F5344CB8AC3E}">
        <p14:creationId xmlns:p14="http://schemas.microsoft.com/office/powerpoint/2010/main" val="2916187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40467" y="877512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What is the </a:t>
            </a:r>
            <a:r>
              <a:rPr lang="en-US" sz="4400" b="1" spc="600" dirty="0">
                <a:solidFill>
                  <a:srgbClr val="7ACAC3"/>
                </a:solidFill>
              </a:rPr>
              <a:t>problem</a:t>
            </a:r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9417F-0351-D090-56BC-F29875D6B6B7}"/>
              </a:ext>
            </a:extLst>
          </p:cNvPr>
          <p:cNvSpPr txBox="1"/>
          <p:nvPr/>
        </p:nvSpPr>
        <p:spPr>
          <a:xfrm>
            <a:off x="6531694" y="2018961"/>
            <a:ext cx="2681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Gender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5DFD1-382B-7EF2-97A3-AD5B23FBDF1C}"/>
              </a:ext>
            </a:extLst>
          </p:cNvPr>
          <p:cNvSpPr txBox="1"/>
          <p:nvPr/>
        </p:nvSpPr>
        <p:spPr>
          <a:xfrm>
            <a:off x="6476668" y="2477964"/>
            <a:ext cx="528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trained with biased data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resulted in algorithmic discrimination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Word2Vec, encodes societal gender biases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train an analogy generator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man = computer programmer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woman = “homemaker”</a:t>
            </a:r>
          </a:p>
        </p:txBody>
      </p:sp>
      <p:pic>
        <p:nvPicPr>
          <p:cNvPr id="2050" name="Picture 2" descr="Face Recognition Solution | Face Recognition Software System | Ecosmob">
            <a:extLst>
              <a:ext uri="{FF2B5EF4-FFF2-40B4-BE49-F238E27FC236}">
                <a16:creationId xmlns:a16="http://schemas.microsoft.com/office/drawing/2014/main" id="{2293A4BF-273A-7188-7A48-60A0589A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95" y="-5667556"/>
            <a:ext cx="54292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acial recognition: It's time for action - Microsoft On the Issues">
            <a:extLst>
              <a:ext uri="{FF2B5EF4-FFF2-40B4-BE49-F238E27FC236}">
                <a16:creationId xmlns:a16="http://schemas.microsoft.com/office/drawing/2014/main" id="{9406CA38-D67A-B279-D4B4-EC0A913CA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4084" r="2246" b="4608"/>
          <a:stretch/>
        </p:blipFill>
        <p:spPr bwMode="auto">
          <a:xfrm>
            <a:off x="524719" y="2075352"/>
            <a:ext cx="5135588" cy="276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D4815-66D6-18A8-2726-849088B953B8}"/>
              </a:ext>
            </a:extLst>
          </p:cNvPr>
          <p:cNvSpPr txBox="1"/>
          <p:nvPr/>
        </p:nvSpPr>
        <p:spPr>
          <a:xfrm>
            <a:off x="6531694" y="4380036"/>
            <a:ext cx="26817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Racial Bias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E0A1F-3E02-9A8A-C079-AF3382710E74}"/>
              </a:ext>
            </a:extLst>
          </p:cNvPr>
          <p:cNvSpPr txBox="1"/>
          <p:nvPr/>
        </p:nvSpPr>
        <p:spPr>
          <a:xfrm>
            <a:off x="6485394" y="4841701"/>
            <a:ext cx="5529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Benchmark datasets &amp; underrepresented minorities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face recognition by law enforcement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african-american more likely to be stopped by law enforcement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9B8A8-E37D-EAB6-2F7B-DA82C64B5A9A}"/>
              </a:ext>
            </a:extLst>
          </p:cNvPr>
          <p:cNvSpPr txBox="1"/>
          <p:nvPr/>
        </p:nvSpPr>
        <p:spPr>
          <a:xfrm>
            <a:off x="524719" y="5270100"/>
            <a:ext cx="5135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lack of datasets that are labeled by ethnicity limits research exploring the impact of ethnicity on gender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65313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40467" y="877512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4400" b="1" spc="600" dirty="0">
                <a:solidFill>
                  <a:srgbClr val="7ACAC3"/>
                </a:solidFill>
              </a:rPr>
              <a:t>Research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6" name="Summary Zoom 15">
                <a:extLst>
                  <a:ext uri="{FF2B5EF4-FFF2-40B4-BE49-F238E27FC236}">
                    <a16:creationId xmlns:a16="http://schemas.microsoft.com/office/drawing/2014/main" id="{6C5AE6AA-45B0-8A82-1960-381B1835C8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430049"/>
                  </p:ext>
                </p:extLst>
              </p:nvPr>
            </p:nvGraphicFramePr>
            <p:xfrm>
              <a:off x="0" y="1825625"/>
              <a:ext cx="12192000" cy="4351338"/>
            </p:xfrm>
            <a:graphic>
              <a:graphicData uri="http://schemas.microsoft.com/office/powerpoint/2016/summaryzoom">
                <psuz:summaryZm>
                  <psuz:summaryZmObj sectionId="{83C82F22-3215-467B-BE6F-2CBC5B147566}" offsetFactorX="-316" offsetFactorY="-27816">
                    <psuz:zmPr id="{31820F6B-0C91-4CA3-8842-25CF728AF7E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0865" y="574675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32A4F9C1-F735-4399-B4FF-002C2E18EDEF}" offsetFactorY="-27816">
                    <psuz:zmPr id="{7EDAA774-F69A-4C53-9CA2-8A767E59A9C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67200" y="574675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462B2CEF-8213-4619-ACED-BC0F937D4A60}" offsetFactorY="-27816">
                    <psuz:zmPr id="{A779B556-7098-4B71-829C-AF84B7A7EFF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061960" y="574675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6" name="Summary Zoom 15">
                <a:extLst>
                  <a:ext uri="{FF2B5EF4-FFF2-40B4-BE49-F238E27FC236}">
                    <a16:creationId xmlns:a16="http://schemas.microsoft.com/office/drawing/2014/main" id="{6C5AE6AA-45B0-8A82-1960-381B1835C88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825625"/>
                <a:ext cx="12192000" cy="4351338"/>
                <a:chOff x="0" y="1825625"/>
                <a:chExt cx="12192000" cy="4351338"/>
              </a:xfrm>
            </p:grpSpPr>
            <p:pic>
              <p:nvPicPr>
                <p:cNvPr id="23" name="Picture 2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0865" y="240030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4" name="Picture 2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67200" y="240030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5" name="Picture 2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61960" y="240030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mc:Fallback>
      </mc:AlternateContent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CFAA4EF-25DF-BA54-B463-C575F7347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672" y="5035110"/>
            <a:ext cx="1055801" cy="1055801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20E95B-B09E-C943-0E5C-3B28086AB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00" y="5035111"/>
            <a:ext cx="1055800" cy="10558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03E3E95-DC4C-006F-8AAA-67B27548F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73" y="5035111"/>
            <a:ext cx="945377" cy="9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4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84835" y="892900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4400" b="1" spc="600" dirty="0">
                <a:solidFill>
                  <a:srgbClr val="7ACAC3"/>
                </a:solidFill>
              </a:rPr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171EE-BEAF-EDFC-44E8-0D5A1360EE37}"/>
              </a:ext>
            </a:extLst>
          </p:cNvPr>
          <p:cNvSpPr txBox="1"/>
          <p:nvPr/>
        </p:nvSpPr>
        <p:spPr>
          <a:xfrm>
            <a:off x="844951" y="1980992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First: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78300-7256-578F-15C9-8FC348D3611B}"/>
              </a:ext>
            </a:extLst>
          </p:cNvPr>
          <p:cNvSpPr txBox="1"/>
          <p:nvPr/>
        </p:nvSpPr>
        <p:spPr>
          <a:xfrm>
            <a:off x="937550" y="2344221"/>
            <a:ext cx="54053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IJB-A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government benchmark released by NIST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geographically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500 public figures</a:t>
            </a:r>
          </a:p>
          <a:p>
            <a:endParaRPr lang="en-US" dirty="0"/>
          </a:p>
          <a:p>
            <a:r>
              <a:rPr lang="en-US" u="sng" dirty="0" err="1"/>
              <a:t>Adience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2, 284 unique individual subjects</a:t>
            </a:r>
          </a:p>
          <a:p>
            <a:endParaRPr lang="en-US" dirty="0"/>
          </a:p>
          <a:p>
            <a:r>
              <a:rPr lang="en-US" dirty="0"/>
              <a:t>Evaluated w/ Fitzgerald Skin Type Classification for gender and skin type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980E-A993-303F-999C-E3616B698D8E}"/>
              </a:ext>
            </a:extLst>
          </p:cNvPr>
          <p:cNvSpPr txBox="1"/>
          <p:nvPr/>
        </p:nvSpPr>
        <p:spPr>
          <a:xfrm>
            <a:off x="6342928" y="1991409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Second: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33FCE-6579-7684-4478-5992A7CCB467}"/>
              </a:ext>
            </a:extLst>
          </p:cNvPr>
          <p:cNvSpPr txBox="1"/>
          <p:nvPr/>
        </p:nvSpPr>
        <p:spPr>
          <a:xfrm>
            <a:off x="6342928" y="2428594"/>
            <a:ext cx="5972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the  Pilot Parliaments Benchmark (PPB)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gender and skin type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1270 individuals</a:t>
            </a:r>
          </a:p>
          <a:p>
            <a:r>
              <a:rPr lang="en-US" u="sng" dirty="0"/>
              <a:t>Africa</a:t>
            </a:r>
            <a:r>
              <a:rPr lang="en-US" dirty="0"/>
              <a:t>: Rwanda, South Africa, and Senegal</a:t>
            </a:r>
          </a:p>
          <a:p>
            <a:r>
              <a:rPr lang="en-US" u="sng" dirty="0"/>
              <a:t>Europe</a:t>
            </a:r>
            <a:r>
              <a:rPr lang="en-US" dirty="0"/>
              <a:t>: Iceland, Finland, and Sweden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D0DC0F-1794-2DA8-048C-EAF80E811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28" y="4143052"/>
            <a:ext cx="5463642" cy="22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3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84835" y="892900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rgbClr val="7ACAC3"/>
                </a:solidFill>
              </a:rPr>
              <a:t>Commercial Gender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171EE-BEAF-EDFC-44E8-0D5A1360EE37}"/>
              </a:ext>
            </a:extLst>
          </p:cNvPr>
          <p:cNvSpPr txBox="1"/>
          <p:nvPr/>
        </p:nvSpPr>
        <p:spPr>
          <a:xfrm>
            <a:off x="844951" y="1980992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Which did they use: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78300-7256-578F-15C9-8FC348D3611B}"/>
              </a:ext>
            </a:extLst>
          </p:cNvPr>
          <p:cNvSpPr txBox="1"/>
          <p:nvPr/>
        </p:nvSpPr>
        <p:spPr>
          <a:xfrm>
            <a:off x="937550" y="2344221"/>
            <a:ext cx="5405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statistical algorithms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“may not always be 100% precise”</a:t>
            </a:r>
          </a:p>
          <a:p>
            <a:pPr lvl="1"/>
            <a:endParaRPr lang="en-US" dirty="0"/>
          </a:p>
          <a:p>
            <a:r>
              <a:rPr lang="en-US" u="sng" dirty="0"/>
              <a:t>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Watson Visual Recognition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learning-based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Face++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Chinese based facial analysis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with Lenovo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980E-A993-303F-999C-E3616B698D8E}"/>
              </a:ext>
            </a:extLst>
          </p:cNvPr>
          <p:cNvSpPr txBox="1"/>
          <p:nvPr/>
        </p:nvSpPr>
        <p:spPr>
          <a:xfrm>
            <a:off x="6342928" y="1991409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Why: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33FCE-6579-7684-4478-5992A7CCB467}"/>
              </a:ext>
            </a:extLst>
          </p:cNvPr>
          <p:cNvSpPr txBox="1"/>
          <p:nvPr/>
        </p:nvSpPr>
        <p:spPr>
          <a:xfrm>
            <a:off x="6342929" y="2428594"/>
            <a:ext cx="5717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investments in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market shares in machine learning services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public demonstrations of their technology</a:t>
            </a:r>
          </a:p>
          <a:p>
            <a:endParaRPr lang="en-US" dirty="0"/>
          </a:p>
          <a:p>
            <a:r>
              <a:rPr lang="en-US" dirty="0"/>
              <a:t>Previous studies = Western/Asian tech perform better on their respective populations</a:t>
            </a:r>
          </a:p>
        </p:txBody>
      </p:sp>
      <p:pic>
        <p:nvPicPr>
          <p:cNvPr id="5122" name="Picture 2" descr="Microsoft">
            <a:extLst>
              <a:ext uri="{FF2B5EF4-FFF2-40B4-BE49-F238E27FC236}">
                <a16:creationId xmlns:a16="http://schemas.microsoft.com/office/drawing/2014/main" id="{EB45D474-F0F2-2621-A59F-23563DD5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70289"/>
            <a:ext cx="3102015" cy="13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BM - Wikipedia">
            <a:extLst>
              <a:ext uri="{FF2B5EF4-FFF2-40B4-BE49-F238E27FC236}">
                <a16:creationId xmlns:a16="http://schemas.microsoft.com/office/drawing/2014/main" id="{143BC02B-3EBD-598D-F750-7D98C31B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528" y="4764694"/>
            <a:ext cx="1498922" cy="6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est Face Detection APIs in 2023 | Eden AI">
            <a:extLst>
              <a:ext uri="{FF2B5EF4-FFF2-40B4-BE49-F238E27FC236}">
                <a16:creationId xmlns:a16="http://schemas.microsoft.com/office/drawing/2014/main" id="{44625A49-87DA-46C9-0FE6-0C8114F1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58" y="5748364"/>
            <a:ext cx="3240913" cy="7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411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84835" y="892900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rgbClr val="7ACAC3"/>
                </a:solidFill>
              </a:rPr>
              <a:t>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171EE-BEAF-EDFC-44E8-0D5A1360EE37}"/>
              </a:ext>
            </a:extLst>
          </p:cNvPr>
          <p:cNvSpPr txBox="1"/>
          <p:nvPr/>
        </p:nvSpPr>
        <p:spPr>
          <a:xfrm>
            <a:off x="844951" y="1980992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NIST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78300-7256-578F-15C9-8FC348D3611B}"/>
              </a:ext>
            </a:extLst>
          </p:cNvPr>
          <p:cNvSpPr txBox="1"/>
          <p:nvPr/>
        </p:nvSpPr>
        <p:spPr>
          <a:xfrm>
            <a:off x="937550" y="2344221"/>
            <a:ext cx="540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NIST gender classification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classification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classification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 classification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B980E-A993-303F-999C-E3616B698D8E}"/>
              </a:ext>
            </a:extLst>
          </p:cNvPr>
          <p:cNvSpPr txBox="1"/>
          <p:nvPr/>
        </p:nvSpPr>
        <p:spPr>
          <a:xfrm>
            <a:off x="6342928" y="1991409"/>
            <a:ext cx="476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ptos Display" panose="020B0004020202020204" pitchFamily="34" charset="0"/>
              </a:rPr>
              <a:t>Beyond NIST: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33FCE-6579-7684-4478-5992A7CCB467}"/>
              </a:ext>
            </a:extLst>
          </p:cNvPr>
          <p:cNvSpPr txBox="1"/>
          <p:nvPr/>
        </p:nvSpPr>
        <p:spPr>
          <a:xfrm>
            <a:off x="6342929" y="2428594"/>
            <a:ext cx="5717892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 subjects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darker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lighter males.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DE0C49-087E-9E14-FB29-11E3369C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61" y="5047011"/>
            <a:ext cx="10241629" cy="15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06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A6C16-B0D8-4888-1C90-F6CB0DDD610C}"/>
              </a:ext>
            </a:extLst>
          </p:cNvPr>
          <p:cNvSpPr txBox="1"/>
          <p:nvPr/>
        </p:nvSpPr>
        <p:spPr>
          <a:xfrm>
            <a:off x="6096000" y="1965280"/>
            <a:ext cx="3191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Gender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Findings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185E4-6030-2448-73AD-9B121C2D4E1B}"/>
              </a:ext>
            </a:extLst>
          </p:cNvPr>
          <p:cNvSpPr txBox="1"/>
          <p:nvPr/>
        </p:nvSpPr>
        <p:spPr>
          <a:xfrm>
            <a:off x="6134583" y="2606040"/>
            <a:ext cx="5289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Differences between female and male classification error rates range from 8.1% to 20.6%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and IBM: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FPR for males are triple or more than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FPR for males is 30x of females with the Face++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performed best for lighter individuals and males overall.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60DDCC-7495-4E61-D4E4-871142B40A9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2A453-CA1E-A76E-1273-1D29AF91DE74}"/>
              </a:ext>
            </a:extLst>
          </p:cNvPr>
          <p:cNvSpPr txBox="1"/>
          <p:nvPr/>
        </p:nvSpPr>
        <p:spPr>
          <a:xfrm>
            <a:off x="640467" y="877512"/>
            <a:ext cx="1082232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4400" b="1" spc="600" dirty="0">
                <a:solidFill>
                  <a:srgbClr val="7ACAC3"/>
                </a:solidFill>
              </a:rPr>
              <a:t>Results</a:t>
            </a:r>
            <a:r>
              <a:rPr lang="en-US" sz="4400" b="1" spc="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5AE42-EA83-18F9-6CC8-1A2DE59D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7" y="1942760"/>
            <a:ext cx="4023709" cy="3246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5974E-7DB3-8E0B-ACD9-91521C10CD24}"/>
              </a:ext>
            </a:extLst>
          </p:cNvPr>
          <p:cNvSpPr txBox="1"/>
          <p:nvPr/>
        </p:nvSpPr>
        <p:spPr>
          <a:xfrm>
            <a:off x="12787300" y="1713511"/>
            <a:ext cx="3191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tos Display" panose="020B0004020202020204" pitchFamily="34" charset="0"/>
              </a:rPr>
              <a:t>Racial Findings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6929F-1D54-69E7-3B75-FB890AB742AE}"/>
              </a:ext>
            </a:extLst>
          </p:cNvPr>
          <p:cNvSpPr txBox="1"/>
          <p:nvPr/>
        </p:nvSpPr>
        <p:spPr>
          <a:xfrm>
            <a:off x="12648691" y="2426945"/>
            <a:ext cx="5529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classifiers perform better on lighter subjects than darker subjects in PPB.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microsoft</a:t>
            </a:r>
            <a:r>
              <a:rPr lang="en-US" dirty="0"/>
              <a:t> achieves the best result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rates of 12.9% on darker subjects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0.7% on lighter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darker subjects, IBM achieves the worst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rate of 22.4%.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is nearly 7 times higher than the IBM error rate on lighter faces</a:t>
            </a:r>
          </a:p>
        </p:txBody>
      </p:sp>
    </p:spTree>
    <p:extLst>
      <p:ext uri="{BB962C8B-B14F-4D97-AF65-F5344CB8AC3E}">
        <p14:creationId xmlns:p14="http://schemas.microsoft.com/office/powerpoint/2010/main" val="366222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1127</Words>
  <Application>Microsoft Office PowerPoint</Application>
  <PresentationFormat>Widescreen</PresentationFormat>
  <Paragraphs>280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 Display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Andhisty Mahmud</dc:creator>
  <cp:lastModifiedBy>Andhisty Mahmud</cp:lastModifiedBy>
  <cp:revision>26</cp:revision>
  <dcterms:created xsi:type="dcterms:W3CDTF">2023-11-18T11:22:11Z</dcterms:created>
  <dcterms:modified xsi:type="dcterms:W3CDTF">2023-11-20T03:03:29Z</dcterms:modified>
</cp:coreProperties>
</file>